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2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_rels/notesSlide12.xml.rels" ContentType="application/vnd.openxmlformats-package.relationships+xml"/>
  <Override PartName="/ppt/notesSlides/_rels/notesSlide31.xml.rels" ContentType="application/vnd.openxmlformats-package.relationships+xml"/>
  <Override PartName="/ppt/notesSlides/_rels/notesSlide41.xml.rels" ContentType="application/vnd.openxmlformats-package.relationships+xml"/>
  <Override PartName="/ppt/notesSlides/notesSlide41.xml" ContentType="application/vnd.openxmlformats-officedocument.presentationml.notesSlide+xml"/>
  <Override PartName="/ppt/media/image1.png" ContentType="image/png"/>
  <Override PartName="/ppt/media/image2.png" ContentType="image/png"/>
  <Override PartName="/ppt/media/image3.png" ContentType="image/png"/>
  <Override PartName="/ppt/media/image24.gif" ContentType="image/gif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gif" ContentType="image/gif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39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sldImg"/>
          </p:nvPr>
        </p:nvSpPr>
        <p:spPr>
          <a:xfrm>
            <a:off x="381240" y="694800"/>
            <a:ext cx="6095160" cy="34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dt" idx="6"/>
          </p:nvPr>
        </p:nvSpPr>
        <p:spPr>
          <a:xfrm>
            <a:off x="388188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4" name="PlaceHolder 5"/>
          <p:cNvSpPr>
            <a:spLocks noGrp="1"/>
          </p:cNvSpPr>
          <p:nvPr>
            <p:ph type="ftr" idx="7"/>
          </p:nvPr>
        </p:nvSpPr>
        <p:spPr>
          <a:xfrm>
            <a:off x="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5" name="PlaceHolder 6"/>
          <p:cNvSpPr>
            <a:spLocks noGrp="1"/>
          </p:cNvSpPr>
          <p:nvPr>
            <p:ph type="sldNum" idx="8"/>
          </p:nvPr>
        </p:nvSpPr>
        <p:spPr>
          <a:xfrm>
            <a:off x="388188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E92C63FD-F32E-4089-93AC-7E553A6D4940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
</Relationships>
</file>

<file path=ppt/notesSlides/_rels/notesSlide41.xml.rels><?xml version="1.0" encoding="UTF-8"?>
<Relationships xmlns="http://schemas.openxmlformats.org/package/2006/relationships"><Relationship Id="rId1" Type="http://schemas.openxmlformats.org/officeDocument/2006/relationships/slide" Target="../slides/slide41.xml"/><Relationship Id="rId2" Type="http://schemas.openxmlformats.org/officeDocument/2006/relationships/notesMaster" Target="../notesMasters/notesMaster1.xml"/>
</Relationship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34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1100" spc="-1" strike="noStrike">
                <a:solidFill>
                  <a:srgbClr val="000000"/>
                </a:solidFill>
                <a:latin typeface="Arial"/>
              </a:rPr>
              <a:t>Pauliina lisännyt Johdanto QGSiin -kurssin luentokalvoista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1100" spc="-1" strike="noStrike">
                <a:solidFill>
                  <a:schemeClr val="dk1"/>
                </a:solidFill>
                <a:latin typeface="Arial"/>
              </a:rPr>
              <a:t>Delaunayn kolmiomittausta voidaan käyttää maaston mallintamisen apuna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1100" spc="-1" strike="noStrike">
                <a:solidFill>
                  <a:srgbClr val="000000"/>
                </a:solidFill>
                <a:latin typeface="Arial"/>
              </a:rPr>
              <a:t>Voronoin monikulmioilla monia käyttökohteita tieteen ja teknologian alalla, esim. sademäärien laskemisessa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4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34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2984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fi" sz="1100" spc="-1" strike="noStrike">
                <a:solidFill>
                  <a:srgbClr val="000000"/>
                </a:solidFill>
                <a:latin typeface="Arial"/>
              </a:rPr>
              <a:t>Uutiskirjelistalle?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AD32AA5-C6D5-4CCB-9F06-48C62066A16B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720000" y="293688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4D73C72-4C95-4EB5-BF63-31F1A5B1177A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487692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2C288DD-322E-449E-A934-966ACF73B70D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46284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20568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72000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46284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20568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7093B70-6E2F-41F2-A791-19DE949F86F0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06EC87-9712-4854-9CFA-FA022B169C6A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34F6A8-A868-4946-ADDE-C78C76A84897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1AC7DD-1AB5-40A7-B573-C73F9B1B577E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1C61D5-74AC-452A-BC9B-B76764E0D47F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6A9534-CC96-4533-9F88-1822267513F4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811188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2870EE-8F5A-4EC0-8C9F-AAC02CF422D2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032363-09C3-43EE-BE8D-D6E04E7D643D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815F9DF-6E86-47B1-A730-FB87DE020FE0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87692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68A211-9A13-46AA-9CCF-52B06B6034DD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6A71A2-E378-43D5-B441-C7B0B7185577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720000" y="293688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2B0F7A-F0D4-496C-A66A-33C171D9B219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87692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59969E-53B0-4C4B-8E49-B26BF1413025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46284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20568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72000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46284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20568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4D1A0D2-73CA-4236-9BEF-28C1199CDC4A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9BD2D1C-07D8-407A-B0CB-EAFAC653BFBF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91A2B25-3075-4FE6-822A-E59EDEC1D898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BEDFA42-B4F8-4EB3-9627-AF11D5D665F0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3AE89E1-8F20-49E7-9094-8D00B3E48C87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65EC2AF-41E5-4DEC-9212-ECEED278F85F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B57E891-DFF4-4AA8-AE66-E5149DE07FC3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811188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4B66565-6DD6-45E2-A2C6-58EB1F8179F7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71316FD-0B7E-4933-84C6-93E4DC8AFB9F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487692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D853188-6E45-4A35-8796-0CD7AE1E52B1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D88907C-C8D3-4450-BD5A-F9C188CB3F45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720000" y="293688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DA69D8A-488D-4773-BB22-5AB9D7596559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/>
          </p:nvPr>
        </p:nvSpPr>
        <p:spPr>
          <a:xfrm>
            <a:off x="487692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FFB9816-FE16-4293-A6FE-EA59CCE81564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346284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20568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/>
          </p:nvPr>
        </p:nvSpPr>
        <p:spPr>
          <a:xfrm>
            <a:off x="72000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/>
          </p:nvPr>
        </p:nvSpPr>
        <p:spPr>
          <a:xfrm>
            <a:off x="346284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/>
          </p:nvPr>
        </p:nvSpPr>
        <p:spPr>
          <a:xfrm>
            <a:off x="620568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D78BA39-6A08-4830-8E1C-A9D164CD1050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C0B19DF-FAAB-4EE2-8BEA-2FADDC4B25BC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79F29EA-F656-4870-8224-7F468242183C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04074B3-6843-40FE-A3F9-87B28673D205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9598881-F3C8-4CDA-AE1D-AA29CD094AC0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70BAABF-9115-46F8-9110-A260B7771FFC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33EC1D2-03B1-4554-8E0D-4D28F776A157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811188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DDEDA47-F3E1-47B2-A201-1FAA6435E12B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7E4ACBD-2AD4-476F-825B-E7E96E8C1E48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487692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A0DE5FD-55FC-478E-B6DC-34ACE0C8186B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5D70E1F-4417-429B-AB18-9157E1355BBF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720000" y="293688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978B949-A9CE-498F-97CF-4411D7A1D251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/>
          </p:nvPr>
        </p:nvSpPr>
        <p:spPr>
          <a:xfrm>
            <a:off x="487692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279CBCE-4F6F-44B7-A9C5-0E4ACDA29DDB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346284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620568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72000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/>
          </p:nvPr>
        </p:nvSpPr>
        <p:spPr>
          <a:xfrm>
            <a:off x="346284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7"/>
          <p:cNvSpPr>
            <a:spLocks noGrp="1"/>
          </p:cNvSpPr>
          <p:nvPr>
            <p:ph/>
          </p:nvPr>
        </p:nvSpPr>
        <p:spPr>
          <a:xfrm>
            <a:off x="620568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F8BC41F-5B82-43A4-A64D-9A164C614EE5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2756494-E594-42E2-9F0B-215934D41312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004BCB4-19DD-4016-8D86-E0756E8861A2}" type="slidenum">
              <a:t>&lt;#&gt;</a:t>
            </a:fld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subTitle"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1055CAA-FBBE-447F-9B42-D2874ECE48F4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81CD52E-8849-4D9E-A68C-A430B92EC91E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3D0427A-E970-4B7E-ABE5-735FB72C74E1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23462E0-537B-4686-AF6E-5920C8776948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811188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7CD4B29-80DF-4379-BAD4-E09C2D696662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0CFB687-9226-49B8-AB88-5D724C63B512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/>
          </p:nvPr>
        </p:nvSpPr>
        <p:spPr>
          <a:xfrm>
            <a:off x="487692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BB0D92E-0DE6-46B8-8D69-C6882DC719A4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C3F1D7E-7DF9-4DE0-8D40-32FA91F39DB0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720000" y="293688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9C788DF-82E0-4088-92E0-E5B0A30331F5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487692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2FDD043-A4B8-4078-8BE4-7D86E5F46CF8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811188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354E341-4A3C-4B71-ADA1-C0F4BDFD6227}" type="slidenum">
              <a:t>&lt;#&gt;</a:t>
            </a:fld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/>
          </p:nvPr>
        </p:nvSpPr>
        <p:spPr>
          <a:xfrm>
            <a:off x="346284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/>
          </p:nvPr>
        </p:nvSpPr>
        <p:spPr>
          <a:xfrm>
            <a:off x="6205680" y="115236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5"/>
          <p:cNvSpPr>
            <a:spLocks noGrp="1"/>
          </p:cNvSpPr>
          <p:nvPr>
            <p:ph/>
          </p:nvPr>
        </p:nvSpPr>
        <p:spPr>
          <a:xfrm>
            <a:off x="72000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6"/>
          <p:cNvSpPr>
            <a:spLocks noGrp="1"/>
          </p:cNvSpPr>
          <p:nvPr>
            <p:ph/>
          </p:nvPr>
        </p:nvSpPr>
        <p:spPr>
          <a:xfrm>
            <a:off x="346284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7"/>
          <p:cNvSpPr>
            <a:spLocks noGrp="1"/>
          </p:cNvSpPr>
          <p:nvPr>
            <p:ph/>
          </p:nvPr>
        </p:nvSpPr>
        <p:spPr>
          <a:xfrm>
            <a:off x="6205680" y="2936880"/>
            <a:ext cx="26118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AEDE999-F834-4E03-8B32-0D4156F88B50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6F38761-3F3D-46E4-BE83-591B3D006EE1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876920" y="293688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F9EC0B6-CAB3-4AF8-90F9-4BD525E7FF36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876920" y="1152360"/>
            <a:ext cx="395856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720000" y="2936880"/>
            <a:ext cx="81118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12CE085-9553-4FDD-BCF5-0EB3C386C054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1" descr=""/>
          <p:cNvPicPr/>
          <p:nvPr/>
        </p:nvPicPr>
        <p:blipFill>
          <a:blip r:embed="rId2"/>
          <a:stretch/>
        </p:blipFill>
        <p:spPr>
          <a:xfrm>
            <a:off x="171360" y="4822560"/>
            <a:ext cx="548280" cy="185760"/>
          </a:xfrm>
          <a:prstGeom prst="rect">
            <a:avLst/>
          </a:prstGeom>
          <a:ln w="0">
            <a:noFill/>
          </a:ln>
        </p:spPr>
      </p:pic>
      <p:pic>
        <p:nvPicPr>
          <p:cNvPr id="1" name="Google Shape;10;p1" descr=""/>
          <p:cNvPicPr/>
          <p:nvPr/>
        </p:nvPicPr>
        <p:blipFill>
          <a:blip r:embed="rId3"/>
          <a:stretch/>
        </p:blipFill>
        <p:spPr>
          <a:xfrm>
            <a:off x="834840" y="4822560"/>
            <a:ext cx="528120" cy="185760"/>
          </a:xfrm>
          <a:prstGeom prst="rect">
            <a:avLst/>
          </a:prstGeom>
          <a:ln w="0">
            <a:noFill/>
          </a:ln>
        </p:spPr>
      </p:pic>
      <p:pic>
        <p:nvPicPr>
          <p:cNvPr id="2" name="Google Shape;12;p2" descr=""/>
          <p:cNvPicPr/>
          <p:nvPr/>
        </p:nvPicPr>
        <p:blipFill>
          <a:blip r:embed="rId4">
            <a:alphaModFix amt="50000"/>
          </a:blip>
          <a:srcRect l="0" t="47579" r="0" b="0"/>
          <a:stretch/>
        </p:blipFill>
        <p:spPr>
          <a:xfrm>
            <a:off x="0" y="0"/>
            <a:ext cx="9143640" cy="33897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66852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US" sz="5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i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9D0843C-C6C7-4D39-B37E-C61AD92B10F6}" type="slidenum">
              <a:rPr b="0" lang="fi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9;p1" descr=""/>
          <p:cNvPicPr/>
          <p:nvPr/>
        </p:nvPicPr>
        <p:blipFill>
          <a:blip r:embed="rId2"/>
          <a:stretch/>
        </p:blipFill>
        <p:spPr>
          <a:xfrm>
            <a:off x="171360" y="4822560"/>
            <a:ext cx="548280" cy="185760"/>
          </a:xfrm>
          <a:prstGeom prst="rect">
            <a:avLst/>
          </a:prstGeom>
          <a:ln w="0">
            <a:noFill/>
          </a:ln>
        </p:spPr>
      </p:pic>
      <p:pic>
        <p:nvPicPr>
          <p:cNvPr id="43" name="Google Shape;10;p1" descr=""/>
          <p:cNvPicPr/>
          <p:nvPr/>
        </p:nvPicPr>
        <p:blipFill>
          <a:blip r:embed="rId3"/>
          <a:stretch/>
        </p:blipFill>
        <p:spPr>
          <a:xfrm>
            <a:off x="834840" y="4822560"/>
            <a:ext cx="528120" cy="18576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sldNum" idx="2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i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A6E891F-9725-48C2-896F-2A7A83092813}" type="slidenum">
              <a:rPr b="0" lang="fi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47" name="Google Shape;24;p4" descr=""/>
          <p:cNvPicPr/>
          <p:nvPr/>
        </p:nvPicPr>
        <p:blipFill>
          <a:blip r:embed="rId4">
            <a:alphaModFix amt="20000"/>
          </a:blip>
          <a:stretch/>
        </p:blipFill>
        <p:spPr>
          <a:xfrm>
            <a:off x="0" y="0"/>
            <a:ext cx="1161720" cy="514296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9;p1" descr=""/>
          <p:cNvPicPr/>
          <p:nvPr/>
        </p:nvPicPr>
        <p:blipFill>
          <a:blip r:embed="rId2"/>
          <a:stretch/>
        </p:blipFill>
        <p:spPr>
          <a:xfrm>
            <a:off x="171360" y="4822560"/>
            <a:ext cx="548280" cy="185760"/>
          </a:xfrm>
          <a:prstGeom prst="rect">
            <a:avLst/>
          </a:prstGeom>
          <a:ln w="0">
            <a:noFill/>
          </a:ln>
        </p:spPr>
      </p:pic>
      <p:pic>
        <p:nvPicPr>
          <p:cNvPr id="85" name="Google Shape;10;p1" descr=""/>
          <p:cNvPicPr/>
          <p:nvPr/>
        </p:nvPicPr>
        <p:blipFill>
          <a:blip r:embed="rId3"/>
          <a:stretch/>
        </p:blipFill>
        <p:spPr>
          <a:xfrm>
            <a:off x="834840" y="4822560"/>
            <a:ext cx="528120" cy="185760"/>
          </a:xfrm>
          <a:prstGeom prst="rect">
            <a:avLst/>
          </a:prstGeom>
          <a:ln w="0">
            <a:noFill/>
          </a:ln>
        </p:spPr>
      </p:pic>
      <p:pic>
        <p:nvPicPr>
          <p:cNvPr id="86" name="Google Shape;17;p3" descr=""/>
          <p:cNvPicPr/>
          <p:nvPr/>
        </p:nvPicPr>
        <p:blipFill>
          <a:blip r:embed="rId4">
            <a:alphaModFix amt="50000"/>
          </a:blip>
          <a:srcRect l="0" t="34027" r="0" b="0"/>
          <a:stretch/>
        </p:blipFill>
        <p:spPr>
          <a:xfrm>
            <a:off x="0" y="0"/>
            <a:ext cx="9143640" cy="4266360"/>
          </a:xfrm>
          <a:prstGeom prst="rect">
            <a:avLst/>
          </a:prstGeom>
          <a:ln w="0">
            <a:noFill/>
          </a:ln>
        </p:spPr>
      </p:pic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311760" y="2151000"/>
            <a:ext cx="852012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ldNum" idx="3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i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AB506F8-B2EA-47AE-90B2-B201B5E64437}" type="slidenum">
              <a:rPr b="0" lang="fi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9;p1" descr=""/>
          <p:cNvPicPr/>
          <p:nvPr/>
        </p:nvPicPr>
        <p:blipFill>
          <a:blip r:embed="rId2"/>
          <a:stretch/>
        </p:blipFill>
        <p:spPr>
          <a:xfrm>
            <a:off x="171360" y="4822560"/>
            <a:ext cx="548280" cy="185760"/>
          </a:xfrm>
          <a:prstGeom prst="rect">
            <a:avLst/>
          </a:prstGeom>
          <a:ln w="0">
            <a:noFill/>
          </a:ln>
        </p:spPr>
      </p:pic>
      <p:pic>
        <p:nvPicPr>
          <p:cNvPr id="127" name="Google Shape;10;p1" descr=""/>
          <p:cNvPicPr/>
          <p:nvPr/>
        </p:nvPicPr>
        <p:blipFill>
          <a:blip r:embed="rId3"/>
          <a:stretch/>
        </p:blipFill>
        <p:spPr>
          <a:xfrm>
            <a:off x="834840" y="4822560"/>
            <a:ext cx="528120" cy="185760"/>
          </a:xfrm>
          <a:prstGeom prst="rect">
            <a:avLst/>
          </a:prstGeom>
          <a:ln w="0">
            <a:noFill/>
          </a:ln>
        </p:spPr>
      </p:pic>
      <p:sp>
        <p:nvSpPr>
          <p:cNvPr id="128" name="PlaceHolder 1"/>
          <p:cNvSpPr>
            <a:spLocks noGrp="1"/>
          </p:cNvSpPr>
          <p:nvPr>
            <p:ph type="sldNum" idx="4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i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556C49B-C846-4144-860E-973CC1F66B0B}" type="slidenum">
              <a:rPr b="0" lang="fi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29" name="Google Shape;56;p11" descr=""/>
          <p:cNvPicPr/>
          <p:nvPr/>
        </p:nvPicPr>
        <p:blipFill>
          <a:blip r:embed="rId4">
            <a:alphaModFix amt="20000"/>
          </a:blip>
          <a:stretch/>
        </p:blipFill>
        <p:spPr>
          <a:xfrm>
            <a:off x="0" y="0"/>
            <a:ext cx="1161720" cy="5142960"/>
          </a:xfrm>
          <a:prstGeom prst="rect">
            <a:avLst/>
          </a:prstGeom>
          <a:ln w="0">
            <a:noFill/>
          </a:ln>
        </p:spPr>
      </p:pic>
      <p:sp>
        <p:nvSpPr>
          <p:cNvPr id="13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9;p1" descr=""/>
          <p:cNvPicPr/>
          <p:nvPr/>
        </p:nvPicPr>
        <p:blipFill>
          <a:blip r:embed="rId2"/>
          <a:stretch/>
        </p:blipFill>
        <p:spPr>
          <a:xfrm>
            <a:off x="171360" y="4822560"/>
            <a:ext cx="548280" cy="185760"/>
          </a:xfrm>
          <a:prstGeom prst="rect">
            <a:avLst/>
          </a:prstGeom>
          <a:ln w="0">
            <a:noFill/>
          </a:ln>
        </p:spPr>
      </p:pic>
      <p:pic>
        <p:nvPicPr>
          <p:cNvPr id="169" name="Google Shape;10;p1" descr=""/>
          <p:cNvPicPr/>
          <p:nvPr/>
        </p:nvPicPr>
        <p:blipFill>
          <a:blip r:embed="rId3"/>
          <a:stretch/>
        </p:blipFill>
        <p:spPr>
          <a:xfrm>
            <a:off x="834840" y="4822560"/>
            <a:ext cx="528120" cy="185760"/>
          </a:xfrm>
          <a:prstGeom prst="rect">
            <a:avLst/>
          </a:prstGeom>
          <a:ln w="0">
            <a:noFill/>
          </a:ln>
        </p:spPr>
      </p:pic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sldNum" idx="5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i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18A323D-A5B3-4F53-AF1D-05E973155EAD}" type="slidenum">
              <a:rPr b="0" lang="fi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72" name="Google Shape;34;p6" descr=""/>
          <p:cNvPicPr/>
          <p:nvPr/>
        </p:nvPicPr>
        <p:blipFill>
          <a:blip r:embed="rId4">
            <a:alphaModFix amt="20000"/>
          </a:blip>
          <a:stretch/>
        </p:blipFill>
        <p:spPr>
          <a:xfrm>
            <a:off x="0" y="0"/>
            <a:ext cx="1161720" cy="5142960"/>
          </a:xfrm>
          <a:prstGeom prst="rect">
            <a:avLst/>
          </a:prstGeom>
          <a:ln w="0">
            <a:noFill/>
          </a:ln>
        </p:spPr>
      </p:pic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gif"/><Relationship Id="rId4" Type="http://schemas.openxmlformats.org/officeDocument/2006/relationships/slideLayout" Target="../slideLayouts/slideLayout15.xml"/><Relationship Id="rId5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slideLayout" Target="../slideLayouts/slideLayout1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16.png"/><Relationship Id="rId3" Type="http://schemas.openxmlformats.org/officeDocument/2006/relationships/image" Target="../media/image24.gif"/><Relationship Id="rId4" Type="http://schemas.openxmlformats.org/officeDocument/2006/relationships/slideLayout" Target="../slideLayouts/slideLayout1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5.xml"/><Relationship Id="rId5" Type="http://schemas.openxmlformats.org/officeDocument/2006/relationships/notesSlide" Target="../notesSlides/notesSlide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://www.tsk.fi/tiedostot/pdf/GeoinformatiikanSanasto.pdf" TargetMode="External"/><Relationship Id="rId2" Type="http://schemas.openxmlformats.org/officeDocument/2006/relationships/slideLayout" Target="../slideLayouts/slideLayout1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hyperlink" Target="mailto:tuki@gispo.fi" TargetMode="External"/><Relationship Id="rId2" Type="http://schemas.openxmlformats.org/officeDocument/2006/relationships/hyperlink" Target="https://docs.qgis.org/3.16/en/docs/user_manual/index.html" TargetMode="External"/><Relationship Id="rId3" Type="http://schemas.openxmlformats.org/officeDocument/2006/relationships/hyperlink" Target="https://www.gispo.fi/koulutus/" TargetMode="External"/><Relationship Id="rId4" Type="http://schemas.openxmlformats.org/officeDocument/2006/relationships/hyperlink" Target="https://forms.gle/dTv4eWfrFDxEd8Ph8" TargetMode="External"/><Relationship Id="rId5" Type="http://schemas.openxmlformats.org/officeDocument/2006/relationships/image" Target="../media/image43.png"/><Relationship Id="rId6" Type="http://schemas.openxmlformats.org/officeDocument/2006/relationships/image" Target="../media/image44.png"/><Relationship Id="rId7" Type="http://schemas.openxmlformats.org/officeDocument/2006/relationships/image" Target="../media/image45.png"/><Relationship Id="rId8" Type="http://schemas.openxmlformats.org/officeDocument/2006/relationships/image" Target="../media/image46.png"/><Relationship Id="rId9" Type="http://schemas.openxmlformats.org/officeDocument/2006/relationships/slideLayout" Target="../slideLayouts/slideLayout15.xml"/><Relationship Id="rId10" Type="http://schemas.openxmlformats.org/officeDocument/2006/relationships/notesSlide" Target="../notesSlides/notesSlide4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Koordinaattijärjestelmät ja karttaprojektiot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7" name="Google Shape;452;p62" descr=""/>
          <p:cNvPicPr/>
          <p:nvPr/>
        </p:nvPicPr>
        <p:blipFill>
          <a:blip r:embed="rId1"/>
          <a:stretch/>
        </p:blipFill>
        <p:spPr>
          <a:xfrm>
            <a:off x="2253960" y="1212840"/>
            <a:ext cx="5044320" cy="346248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311760" y="2151000"/>
            <a:ext cx="852012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6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Luento 7: Karttatuloste ja kartta-atlas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Staattiset paperikartat ja digikartat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QGISin tulosteen muodostaja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Luennon sisältö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720000" y="333720"/>
            <a:ext cx="8111880" cy="429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Karttojen julkaisu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720000" y="864360"/>
            <a:ext cx="8111880" cy="2562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Staattiset karttatulosteet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Kartta-atlas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Web-kartat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Kartta-animaatiot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6" name="Google Shape;801;p108" descr=""/>
          <p:cNvPicPr/>
          <p:nvPr/>
        </p:nvPicPr>
        <p:blipFill>
          <a:blip r:embed="rId1"/>
          <a:stretch/>
        </p:blipFill>
        <p:spPr>
          <a:xfrm>
            <a:off x="6028920" y="745560"/>
            <a:ext cx="2102400" cy="2975400"/>
          </a:xfrm>
          <a:prstGeom prst="rect">
            <a:avLst/>
          </a:prstGeom>
          <a:ln w="9525">
            <a:solidFill>
              <a:srgbClr val="999999"/>
            </a:solidFill>
            <a:round/>
          </a:ln>
        </p:spPr>
      </p:pic>
      <p:pic>
        <p:nvPicPr>
          <p:cNvPr id="247" name="Google Shape;802;p108" descr=""/>
          <p:cNvPicPr/>
          <p:nvPr/>
        </p:nvPicPr>
        <p:blipFill>
          <a:blip r:embed="rId2"/>
          <a:srcRect l="0" t="1730" r="0" b="0"/>
          <a:stretch/>
        </p:blipFill>
        <p:spPr>
          <a:xfrm>
            <a:off x="4403520" y="1844640"/>
            <a:ext cx="2461320" cy="2126880"/>
          </a:xfrm>
          <a:prstGeom prst="rect">
            <a:avLst/>
          </a:prstGeom>
          <a:ln w="9525">
            <a:solidFill>
              <a:srgbClr val="999999"/>
            </a:solidFill>
            <a:round/>
          </a:ln>
        </p:spPr>
      </p:pic>
      <p:pic>
        <p:nvPicPr>
          <p:cNvPr id="248" name="Google Shape;803;p108" descr=""/>
          <p:cNvPicPr/>
          <p:nvPr/>
        </p:nvPicPr>
        <p:blipFill>
          <a:blip r:embed="rId3"/>
          <a:stretch/>
        </p:blipFill>
        <p:spPr>
          <a:xfrm>
            <a:off x="2381400" y="2961000"/>
            <a:ext cx="2868480" cy="1607400"/>
          </a:xfrm>
          <a:prstGeom prst="rect">
            <a:avLst/>
          </a:prstGeom>
          <a:ln w="9525">
            <a:solidFill>
              <a:srgbClr val="999999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QGISin tulosteen muodostaja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Tulosteen muodostaja (Print Composer) on monipuolinen työkalu staattisten paperi- ja digikarttojen tuottamiseen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Karttaelementit, selitteet, koordinaatit, kuvat, mittakaava, html…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Graafikoille tuttuja toimintoja: ohjaimet, tasaus, järjestäminen...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Kartta-atlas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chemeClr val="dk1"/>
                </a:solidFill>
                <a:latin typeface="Karla"/>
                <a:ea typeface="Karla"/>
              </a:rPr>
              <a:t>Karttakirja, jossa osa-alueiden avulla voidaan tuottaa useita teemakarttoja yhtä aikaa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Kartan vienti: PDF, SVG, PNG, PostScript…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Huom! QGISin SVG-viennissä on jonkin verran kehittämisen varaa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QGISin tulosteen muodostaja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2" name="Google Shape;815;p110" descr=""/>
          <p:cNvPicPr/>
          <p:nvPr/>
        </p:nvPicPr>
        <p:blipFill>
          <a:blip r:embed="rId1"/>
          <a:srcRect l="0" t="4637" r="0" b="5134"/>
          <a:stretch/>
        </p:blipFill>
        <p:spPr>
          <a:xfrm>
            <a:off x="1454760" y="1279080"/>
            <a:ext cx="6234480" cy="312912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Harjoitus 7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Tuotetaan karttatuloste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Tuotetaan kartta-atlas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311760" y="66852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40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Johdanto paikkatietoon ja QGISin käyttöön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subTitle"/>
          </p:nvPr>
        </p:nvSpPr>
        <p:spPr>
          <a:xfrm>
            <a:off x="311760" y="3390120"/>
            <a:ext cx="8520120" cy="792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Light"/>
                <a:ea typeface="Inter Light"/>
              </a:rPr>
              <a:t>Sessio 4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7" name="Google Shape;832;p113"/>
          <p:cNvGraphicFramePr/>
          <p:nvPr/>
        </p:nvGraphicFramePr>
        <p:xfrm>
          <a:off x="4654080" y="1279080"/>
          <a:ext cx="3877560" cy="2980440"/>
        </p:xfrm>
        <a:graphic>
          <a:graphicData uri="http://schemas.openxmlformats.org/drawingml/2006/table">
            <a:tbl>
              <a:tblPr/>
              <a:tblGrid>
                <a:gridCol w="1055520"/>
                <a:gridCol w="2821680"/>
              </a:tblGrid>
              <a:tr h="425520">
                <a:tc gridSpan="2">
                  <a:txBody>
                    <a:bodyPr lIns="81360" rIns="81360" tIns="41400" bIns="414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600" spc="-1" strike="noStrike">
                          <a:solidFill>
                            <a:srgbClr val="ffffff"/>
                          </a:solidFill>
                          <a:latin typeface="Inter ExtraBold"/>
                          <a:ea typeface="Inter ExtraBold"/>
                        </a:rPr>
                        <a:t>Sessio 4</a:t>
                      </a:r>
                      <a:endParaRPr b="0" lang="en-US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7a3884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425520"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Aloitus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Edellisen session kertaus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425520"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Luento 8 ja harjoitus 8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Paikkatietoaineiston editointi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425520">
                <a:tc gridSpan="2">
                  <a:txBody>
                    <a:bodyPr lIns="81360" rIns="81360" tIns="41400" bIns="414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Tauko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edc949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425520"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Luento 9 ja harjoitus 9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Paikkatietoanalyysit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425520">
                <a:tc gridSpan="2">
                  <a:txBody>
                    <a:bodyPr lIns="81360" rIns="81360" tIns="41400" bIns="414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Tauko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edc949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425520"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Luento 10 ja harjoitus 10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QGISin lisäosat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8" name="Google Shape;833;p113"/>
          <p:cNvGraphicFramePr/>
          <p:nvPr/>
        </p:nvGraphicFramePr>
        <p:xfrm>
          <a:off x="612000" y="1704960"/>
          <a:ext cx="3877560" cy="2129040"/>
        </p:xfrm>
        <a:graphic>
          <a:graphicData uri="http://schemas.openxmlformats.org/drawingml/2006/table">
            <a:tbl>
              <a:tblPr/>
              <a:tblGrid>
                <a:gridCol w="1067760"/>
                <a:gridCol w="2809800"/>
              </a:tblGrid>
              <a:tr h="425520">
                <a:tc gridSpan="2">
                  <a:txBody>
                    <a:bodyPr lIns="81360" rIns="81360" tIns="41400" bIns="414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600" spc="-1" strike="noStrike">
                          <a:solidFill>
                            <a:srgbClr val="ffffff"/>
                          </a:solidFill>
                          <a:latin typeface="Inter ExtraBold"/>
                          <a:ea typeface="Inter ExtraBold"/>
                        </a:rPr>
                        <a:t>Sessio 3</a:t>
                      </a:r>
                      <a:endParaRPr b="0" lang="en-US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7a3884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425520"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Aloitus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lIns="82800" rIns="82800" tIns="82800" bIns="828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Edellisen session kertaus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2800" marR="8280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425520"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Luento 6 ja harjoitus 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Paikkatietoaineiston luokittelu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425520">
                <a:tc gridSpan="2">
                  <a:txBody>
                    <a:bodyPr lIns="81360" rIns="81360" tIns="41400" bIns="414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Tauko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edc949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425520"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Luento 7 ja harjoitus 7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lIns="81360" rIns="81360" tIns="41400" bIns="4140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fi" sz="1100" spc="-1" strike="noStrike">
                          <a:solidFill>
                            <a:srgbClr val="000000"/>
                          </a:solidFill>
                          <a:latin typeface="Karla"/>
                          <a:ea typeface="Karla"/>
                        </a:rPr>
                        <a:t>Karttatuloste ja kartta-atlas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81360" marR="81360">
                    <a:lnL w="9360">
                      <a:solidFill>
                        <a:srgbClr val="f3f3f3"/>
                      </a:solidFill>
                    </a:lnL>
                    <a:lnR w="9360">
                      <a:solidFill>
                        <a:srgbClr val="f3f3f3"/>
                      </a:solidFill>
                    </a:lnR>
                    <a:lnT w="9360">
                      <a:solidFill>
                        <a:srgbClr val="f3f3f3"/>
                      </a:solidFill>
                    </a:lnT>
                    <a:lnB w="9360">
                      <a:solidFill>
                        <a:srgbClr val="f3f3f3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Kurssin aikataulu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Edellisen session kertaus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Luokittelu paikkatietoaineiston visualisointikeinona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Rasteriaineisto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Vektoriaineisto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Paikkatietoaineiston vienti staattisena digikarttana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QGISin karttatuloste ja kartta-atlas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311760" y="2151000"/>
            <a:ext cx="852012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6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Luento 8: Paikkatietoaineiston digitointi/editointi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Koordinaattijärjestelmät ja karttaprojektiot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9" name="Google Shape;458;p63" descr=""/>
          <p:cNvPicPr/>
          <p:nvPr/>
        </p:nvPicPr>
        <p:blipFill>
          <a:blip r:embed="rId1"/>
          <a:stretch/>
        </p:blipFill>
        <p:spPr>
          <a:xfrm>
            <a:off x="854280" y="1309320"/>
            <a:ext cx="3951720" cy="166932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220" name="Google Shape;459;p63" descr=""/>
          <p:cNvPicPr/>
          <p:nvPr/>
        </p:nvPicPr>
        <p:blipFill>
          <a:blip r:embed="rId2"/>
          <a:stretch/>
        </p:blipFill>
        <p:spPr>
          <a:xfrm>
            <a:off x="5088600" y="1309320"/>
            <a:ext cx="3200760" cy="29660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sp>
        <p:nvSpPr>
          <p:cNvPr id="221" name="Google Shape;460;p63"/>
          <p:cNvSpPr/>
          <p:nvPr/>
        </p:nvSpPr>
        <p:spPr>
          <a:xfrm>
            <a:off x="1382400" y="3204000"/>
            <a:ext cx="342360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fi" sz="1400" spc="-1" strike="noStrike">
                <a:solidFill>
                  <a:srgbClr val="000000"/>
                </a:solidFill>
                <a:latin typeface="Karla"/>
                <a:ea typeface="Karla"/>
              </a:rPr>
              <a:t>Moniulotteisen muodon projisoiminen tasolle aiheuttaa</a:t>
            </a:r>
            <a:r>
              <a:rPr b="1" lang="fi" sz="1400" spc="-1" strike="noStrike">
                <a:solidFill>
                  <a:srgbClr val="000000"/>
                </a:solidFill>
                <a:latin typeface="Karla"/>
                <a:ea typeface="Karla"/>
              </a:rPr>
              <a:t> aina virheitä</a:t>
            </a:r>
            <a:r>
              <a:rPr b="0" lang="fi" sz="1400" spc="-1" strike="noStrike">
                <a:solidFill>
                  <a:srgbClr val="000000"/>
                </a:solidFill>
                <a:latin typeface="Karla"/>
                <a:ea typeface="Karla"/>
              </a:rPr>
              <a:t>. Projektiolla voidaan säilyttää joko pinta-alat, muodot tai etäisyydet oikeellisina, mutta ei kaikkia.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Luennon sisältö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Editoitavat tiedostoformaatit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Editoinnin perusteet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QGISin editointityökalut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Editoitavat tiedostoformaatit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Suoraan editoitavat formaatit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Shapefile, MapInfo TAB, GPX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OGR, SpatiaLite, PostGIS, MSSQL Spatial, Oracle Spatial vector layers and tables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GeoPackage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GRASS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Paikkatietopalvelusta haettua aineistoa ei voi suoraan editoida, ellei kyseessä ole WFS-T-palvelu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Paikkatietoaineisto tulee ensin tallentaa rajapinnalta omalle tietokoneelle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1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Digitoinnilla </a:t>
            </a:r>
            <a:r>
              <a:rPr b="0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viitataan siihen, kun luodaan täysin uutta kohdetta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1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Editoinnissa </a:t>
            </a:r>
            <a:r>
              <a:rPr b="0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olemassa olevaa aineistoa muokataan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Mittakaava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1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300" spc="-1" strike="noStrike">
                <a:solidFill>
                  <a:srgbClr val="434662"/>
                </a:solidFill>
                <a:latin typeface="Karla"/>
                <a:ea typeface="Karla"/>
              </a:rPr>
              <a:t>Missä mittakaavassa uusia kohteita luodaan?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1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300" spc="-1" strike="noStrike">
                <a:solidFill>
                  <a:srgbClr val="434662"/>
                </a:solidFill>
                <a:latin typeface="Karla"/>
                <a:ea typeface="Karla"/>
              </a:rPr>
              <a:t>Vaikuttaa aineiston tarkkuuteen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Topologian ja geometrioiden eheys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1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300" spc="-1" strike="noStrike">
                <a:solidFill>
                  <a:srgbClr val="434662"/>
                </a:solidFill>
                <a:latin typeface="Karla"/>
                <a:ea typeface="Karla"/>
              </a:rPr>
              <a:t>Yleensä ei sallita päällekkäisiä kohteita samalla tasolla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1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300" spc="-1" strike="noStrike">
                <a:solidFill>
                  <a:srgbClr val="434662"/>
                </a:solidFill>
                <a:latin typeface="Karla"/>
                <a:ea typeface="Karla"/>
              </a:rPr>
              <a:t>Topologiatyökalujen käyttö vähentää virheitä ja helpottaa analysointia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Attribuuttitaulu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1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300" spc="-1" strike="noStrike">
                <a:solidFill>
                  <a:srgbClr val="434662"/>
                </a:solidFill>
                <a:latin typeface="Karla"/>
                <a:ea typeface="Karla"/>
              </a:rPr>
              <a:t>Hyvät käytänteet mm. tietokenttien nimeämisessä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Digitoinnin/editoinnin perusteet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69" name="Google Shape;864;p118"/>
          <p:cNvGrpSpPr/>
          <p:nvPr/>
        </p:nvGrpSpPr>
        <p:grpSpPr>
          <a:xfrm>
            <a:off x="6102360" y="2129760"/>
            <a:ext cx="2332800" cy="884160"/>
            <a:chOff x="6102360" y="2129760"/>
            <a:chExt cx="2332800" cy="884160"/>
          </a:xfrm>
        </p:grpSpPr>
        <p:sp>
          <p:nvSpPr>
            <p:cNvPr id="270" name="Google Shape;865;p118"/>
            <p:cNvSpPr/>
            <p:nvPr/>
          </p:nvSpPr>
          <p:spPr>
            <a:xfrm>
              <a:off x="6102360" y="2382480"/>
              <a:ext cx="599040" cy="427320"/>
            </a:xfrm>
            <a:custGeom>
              <a:avLst/>
              <a:gdLst>
                <a:gd name="textAreaLeft" fmla="*/ 0 w 599040"/>
                <a:gd name="textAreaRight" fmla="*/ 599400 w 599040"/>
                <a:gd name="textAreaTop" fmla="*/ 0 h 427320"/>
                <a:gd name="textAreaBottom" fmla="*/ 427680 h 427320"/>
              </a:gdLst>
              <a:ahLst/>
              <a:rect l="textAreaLeft" t="textAreaTop" r="textAreaRight" b="textAreaBottom"/>
              <a:pathLst>
                <a:path w="2973" h="2379">
                  <a:moveTo>
                    <a:pt x="743" y="0"/>
                  </a:moveTo>
                  <a:lnTo>
                    <a:pt x="2229" y="0"/>
                  </a:lnTo>
                  <a:lnTo>
                    <a:pt x="2972" y="1189"/>
                  </a:lnTo>
                  <a:lnTo>
                    <a:pt x="2229" y="2378"/>
                  </a:lnTo>
                  <a:lnTo>
                    <a:pt x="743" y="2378"/>
                  </a:lnTo>
                  <a:lnTo>
                    <a:pt x="0" y="1189"/>
                  </a:lnTo>
                  <a:lnTo>
                    <a:pt x="743" y="0"/>
                  </a:lnTo>
                </a:path>
              </a:pathLst>
            </a:custGeom>
            <a:solidFill>
              <a:srgbClr val="7a3884"/>
            </a:solidFill>
            <a:ln w="9525">
              <a:solidFill>
                <a:srgbClr val="ffffff"/>
              </a:solidFill>
              <a:round/>
            </a:ln>
            <a:effectLst>
              <a:outerShdw algn="bl" blurRad="285840" dir="2396646" dist="95321" rotWithShape="0">
                <a:srgbClr val="434662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71" name="Google Shape;866;p118"/>
            <p:cNvSpPr/>
            <p:nvPr/>
          </p:nvSpPr>
          <p:spPr>
            <a:xfrm rot="21492600">
              <a:off x="6558840" y="2604600"/>
              <a:ext cx="599040" cy="399960"/>
            </a:xfrm>
            <a:custGeom>
              <a:avLst/>
              <a:gdLst>
                <a:gd name="textAreaLeft" fmla="*/ 0 w 599040"/>
                <a:gd name="textAreaRight" fmla="*/ 599400 w 599040"/>
                <a:gd name="textAreaTop" fmla="*/ 0 h 399960"/>
                <a:gd name="textAreaBottom" fmla="*/ 400320 h 399960"/>
              </a:gdLst>
              <a:ahLst/>
              <a:rect l="textAreaLeft" t="textAreaTop" r="textAreaRight" b="textAreaBottom"/>
              <a:pathLst>
                <a:path w="2972" h="2228">
                  <a:moveTo>
                    <a:pt x="992" y="1"/>
                  </a:moveTo>
                  <a:lnTo>
                    <a:pt x="2047" y="0"/>
                  </a:lnTo>
                  <a:lnTo>
                    <a:pt x="2971" y="1112"/>
                  </a:lnTo>
                  <a:lnTo>
                    <a:pt x="1978" y="2226"/>
                  </a:lnTo>
                  <a:lnTo>
                    <a:pt x="923" y="2227"/>
                  </a:lnTo>
                  <a:lnTo>
                    <a:pt x="0" y="1114"/>
                  </a:lnTo>
                  <a:lnTo>
                    <a:pt x="992" y="1"/>
                  </a:lnTo>
                </a:path>
              </a:pathLst>
            </a:custGeom>
            <a:solidFill>
              <a:srgbClr val="7a3884"/>
            </a:solidFill>
            <a:ln w="9525">
              <a:solidFill>
                <a:srgbClr val="ffffff"/>
              </a:solidFill>
              <a:round/>
            </a:ln>
            <a:effectLst>
              <a:outerShdw algn="bl" blurRad="285840" dir="2396646" dist="95321" rotWithShape="0">
                <a:srgbClr val="434662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72" name="Google Shape;867;p118"/>
            <p:cNvSpPr/>
            <p:nvPr/>
          </p:nvSpPr>
          <p:spPr>
            <a:xfrm>
              <a:off x="6551640" y="2168640"/>
              <a:ext cx="599040" cy="427320"/>
            </a:xfrm>
            <a:custGeom>
              <a:avLst/>
              <a:gdLst>
                <a:gd name="textAreaLeft" fmla="*/ 0 w 599040"/>
                <a:gd name="textAreaRight" fmla="*/ 599400 w 599040"/>
                <a:gd name="textAreaTop" fmla="*/ 0 h 427320"/>
                <a:gd name="textAreaBottom" fmla="*/ 427680 h 427320"/>
              </a:gdLst>
              <a:ahLst/>
              <a:rect l="textAreaLeft" t="textAreaTop" r="textAreaRight" b="textAreaBottom"/>
              <a:pathLst>
                <a:path w="2973" h="2379">
                  <a:moveTo>
                    <a:pt x="743" y="0"/>
                  </a:moveTo>
                  <a:lnTo>
                    <a:pt x="2229" y="0"/>
                  </a:lnTo>
                  <a:lnTo>
                    <a:pt x="2972" y="1189"/>
                  </a:lnTo>
                  <a:lnTo>
                    <a:pt x="2229" y="2378"/>
                  </a:lnTo>
                  <a:lnTo>
                    <a:pt x="743" y="2378"/>
                  </a:lnTo>
                  <a:lnTo>
                    <a:pt x="0" y="1189"/>
                  </a:lnTo>
                  <a:lnTo>
                    <a:pt x="743" y="0"/>
                  </a:lnTo>
                </a:path>
              </a:pathLst>
            </a:custGeom>
            <a:solidFill>
              <a:srgbClr val="7a3884"/>
            </a:solidFill>
            <a:ln w="9525">
              <a:solidFill>
                <a:srgbClr val="ffffff"/>
              </a:solidFill>
              <a:round/>
            </a:ln>
            <a:effectLst>
              <a:outerShdw algn="bl" blurRad="285840" dir="2396646" dist="95321" rotWithShape="0">
                <a:srgbClr val="434662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73" name="Google Shape;868;p118"/>
            <p:cNvSpPr/>
            <p:nvPr/>
          </p:nvSpPr>
          <p:spPr>
            <a:xfrm>
              <a:off x="7836120" y="2129760"/>
              <a:ext cx="599040" cy="427320"/>
            </a:xfrm>
            <a:custGeom>
              <a:avLst/>
              <a:gdLst>
                <a:gd name="textAreaLeft" fmla="*/ 0 w 599040"/>
                <a:gd name="textAreaRight" fmla="*/ 599400 w 599040"/>
                <a:gd name="textAreaTop" fmla="*/ 0 h 427320"/>
                <a:gd name="textAreaBottom" fmla="*/ 427680 h 427320"/>
              </a:gdLst>
              <a:ahLst/>
              <a:rect l="textAreaLeft" t="textAreaTop" r="textAreaRight" b="textAreaBottom"/>
              <a:pathLst>
                <a:path w="2973" h="2379">
                  <a:moveTo>
                    <a:pt x="743" y="0"/>
                  </a:moveTo>
                  <a:lnTo>
                    <a:pt x="2229" y="0"/>
                  </a:lnTo>
                  <a:lnTo>
                    <a:pt x="2972" y="1189"/>
                  </a:lnTo>
                  <a:lnTo>
                    <a:pt x="2229" y="2378"/>
                  </a:lnTo>
                  <a:lnTo>
                    <a:pt x="743" y="2378"/>
                  </a:lnTo>
                  <a:lnTo>
                    <a:pt x="0" y="1189"/>
                  </a:lnTo>
                  <a:lnTo>
                    <a:pt x="743" y="0"/>
                  </a:lnTo>
                </a:path>
              </a:pathLst>
            </a:custGeom>
            <a:solidFill>
              <a:srgbClr val="7a3884"/>
            </a:solidFill>
            <a:ln w="9525">
              <a:solidFill>
                <a:srgbClr val="ffffff"/>
              </a:solidFill>
              <a:round/>
            </a:ln>
            <a:effectLst>
              <a:outerShdw algn="bl" blurRad="285840" dir="2396646" dist="95321" rotWithShape="0">
                <a:srgbClr val="434662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74" name="Google Shape;869;p118"/>
            <p:cNvSpPr/>
            <p:nvPr/>
          </p:nvSpPr>
          <p:spPr>
            <a:xfrm>
              <a:off x="7386480" y="2350080"/>
              <a:ext cx="599040" cy="427320"/>
            </a:xfrm>
            <a:custGeom>
              <a:avLst/>
              <a:gdLst>
                <a:gd name="textAreaLeft" fmla="*/ 0 w 599040"/>
                <a:gd name="textAreaRight" fmla="*/ 599400 w 599040"/>
                <a:gd name="textAreaTop" fmla="*/ 0 h 427320"/>
                <a:gd name="textAreaBottom" fmla="*/ 427680 h 427320"/>
              </a:gdLst>
              <a:ahLst/>
              <a:rect l="textAreaLeft" t="textAreaTop" r="textAreaRight" b="textAreaBottom"/>
              <a:pathLst>
                <a:path w="2973" h="2379">
                  <a:moveTo>
                    <a:pt x="743" y="0"/>
                  </a:moveTo>
                  <a:lnTo>
                    <a:pt x="2229" y="0"/>
                  </a:lnTo>
                  <a:lnTo>
                    <a:pt x="2972" y="1189"/>
                  </a:lnTo>
                  <a:lnTo>
                    <a:pt x="2229" y="2378"/>
                  </a:lnTo>
                  <a:lnTo>
                    <a:pt x="743" y="2378"/>
                  </a:lnTo>
                  <a:lnTo>
                    <a:pt x="0" y="1189"/>
                  </a:lnTo>
                  <a:lnTo>
                    <a:pt x="743" y="0"/>
                  </a:lnTo>
                </a:path>
              </a:pathLst>
            </a:custGeom>
            <a:solidFill>
              <a:srgbClr val="7a3884"/>
            </a:solidFill>
            <a:ln w="9525">
              <a:solidFill>
                <a:srgbClr val="ffffff"/>
              </a:solidFill>
              <a:round/>
            </a:ln>
            <a:effectLst>
              <a:outerShdw algn="bl" blurRad="285840" dir="2396646" dist="95321" rotWithShape="0">
                <a:srgbClr val="434662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75" name="Google Shape;870;p118"/>
            <p:cNvSpPr/>
            <p:nvPr/>
          </p:nvSpPr>
          <p:spPr>
            <a:xfrm>
              <a:off x="7836120" y="2557800"/>
              <a:ext cx="599040" cy="427320"/>
            </a:xfrm>
            <a:custGeom>
              <a:avLst/>
              <a:gdLst>
                <a:gd name="textAreaLeft" fmla="*/ 0 w 599040"/>
                <a:gd name="textAreaRight" fmla="*/ 599400 w 599040"/>
                <a:gd name="textAreaTop" fmla="*/ 0 h 427320"/>
                <a:gd name="textAreaBottom" fmla="*/ 427680 h 427320"/>
              </a:gdLst>
              <a:ahLst/>
              <a:rect l="textAreaLeft" t="textAreaTop" r="textAreaRight" b="textAreaBottom"/>
              <a:pathLst>
                <a:path w="2973" h="2379">
                  <a:moveTo>
                    <a:pt x="743" y="0"/>
                  </a:moveTo>
                  <a:lnTo>
                    <a:pt x="2229" y="0"/>
                  </a:lnTo>
                  <a:lnTo>
                    <a:pt x="2972" y="1189"/>
                  </a:lnTo>
                  <a:lnTo>
                    <a:pt x="2229" y="2378"/>
                  </a:lnTo>
                  <a:lnTo>
                    <a:pt x="743" y="2378"/>
                  </a:lnTo>
                  <a:lnTo>
                    <a:pt x="0" y="1189"/>
                  </a:lnTo>
                  <a:lnTo>
                    <a:pt x="743" y="0"/>
                  </a:lnTo>
                </a:path>
              </a:pathLst>
            </a:custGeom>
            <a:solidFill>
              <a:srgbClr val="7a3884"/>
            </a:solidFill>
            <a:ln w="9525">
              <a:solidFill>
                <a:srgbClr val="ffffff"/>
              </a:solidFill>
              <a:round/>
            </a:ln>
            <a:effectLst>
              <a:outerShdw algn="bl" blurRad="285840" dir="2396646" dist="95321" rotWithShape="0">
                <a:srgbClr val="434662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1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Editoinnin perustyökalut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  <a:tabLst>
                <a:tab algn="l" pos="0"/>
              </a:tabLst>
            </a:pPr>
            <a:r>
              <a:rPr b="1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Editoinnin edistyneet työkalut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  <a:tabLst>
                <a:tab algn="l" pos="0"/>
              </a:tabLst>
            </a:pPr>
            <a:r>
              <a:rPr b="1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CAD-tyyppiset työkalut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  <a:tabLst>
                <a:tab algn="l" pos="0"/>
              </a:tabLst>
            </a:pPr>
            <a:r>
              <a:rPr b="1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Topologiset työkalut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  <a:tabLst>
                <a:tab algn="l" pos="0"/>
              </a:tabLst>
            </a:pPr>
            <a:r>
              <a:rPr b="0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Lisäosien kautta lisää toimintoja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QGISin editointityökalut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8" name="Google Shape;877;p119" descr=""/>
          <p:cNvPicPr/>
          <p:nvPr/>
        </p:nvPicPr>
        <p:blipFill>
          <a:blip r:embed="rId1"/>
          <a:stretch/>
        </p:blipFill>
        <p:spPr>
          <a:xfrm>
            <a:off x="1262520" y="3738600"/>
            <a:ext cx="3222000" cy="2696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279" name="Google Shape;878;p119" descr=""/>
          <p:cNvPicPr/>
          <p:nvPr/>
        </p:nvPicPr>
        <p:blipFill>
          <a:blip r:embed="rId2"/>
          <a:stretch/>
        </p:blipFill>
        <p:spPr>
          <a:xfrm>
            <a:off x="1262520" y="1583640"/>
            <a:ext cx="3309120" cy="2696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280" name="Google Shape;879;p119" descr=""/>
          <p:cNvPicPr/>
          <p:nvPr/>
        </p:nvPicPr>
        <p:blipFill>
          <a:blip r:embed="rId3"/>
          <a:stretch/>
        </p:blipFill>
        <p:spPr>
          <a:xfrm>
            <a:off x="1262520" y="2301840"/>
            <a:ext cx="4832280" cy="2696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281" name="Google Shape;880;p119" descr=""/>
          <p:cNvPicPr/>
          <p:nvPr/>
        </p:nvPicPr>
        <p:blipFill>
          <a:blip r:embed="rId4"/>
          <a:stretch/>
        </p:blipFill>
        <p:spPr>
          <a:xfrm>
            <a:off x="1262520" y="3020040"/>
            <a:ext cx="1846800" cy="2696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282" name="Google Shape;881;p119" descr=""/>
          <p:cNvPicPr/>
          <p:nvPr/>
        </p:nvPicPr>
        <p:blipFill>
          <a:blip r:embed="rId5"/>
          <a:stretch/>
        </p:blipFill>
        <p:spPr>
          <a:xfrm>
            <a:off x="6260400" y="2301840"/>
            <a:ext cx="2082240" cy="2696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QGISin editointityökalut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4" name="Google Shape;887;p120" descr=""/>
          <p:cNvPicPr/>
          <p:nvPr/>
        </p:nvPicPr>
        <p:blipFill>
          <a:blip r:embed="rId1"/>
          <a:stretch/>
        </p:blipFill>
        <p:spPr>
          <a:xfrm>
            <a:off x="858240" y="1826280"/>
            <a:ext cx="3713400" cy="211248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285" name="Google Shape;888;p120" descr=""/>
          <p:cNvPicPr/>
          <p:nvPr/>
        </p:nvPicPr>
        <p:blipFill>
          <a:blip r:embed="rId2"/>
          <a:stretch/>
        </p:blipFill>
        <p:spPr>
          <a:xfrm>
            <a:off x="4973760" y="1457280"/>
            <a:ext cx="3713400" cy="302508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QGISin Tracing-työkalu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Tarttumisen työkalut -palkissa on Tracing-työkalu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  <a:tabLst>
                <a:tab algn="l" pos="0"/>
              </a:tabLst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Helpottaa vierekkäisten alueiden digitointia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8" name="Google Shape;895;p121" descr=""/>
          <p:cNvPicPr/>
          <p:nvPr/>
        </p:nvPicPr>
        <p:blipFill>
          <a:blip r:embed="rId1"/>
          <a:srcRect l="0" t="0" r="0" b="6250"/>
          <a:stretch/>
        </p:blipFill>
        <p:spPr>
          <a:xfrm>
            <a:off x="4572000" y="2571840"/>
            <a:ext cx="4078440" cy="21146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289" name="Google Shape;896;p121" descr=""/>
          <p:cNvPicPr/>
          <p:nvPr/>
        </p:nvPicPr>
        <p:blipFill>
          <a:blip r:embed="rId2"/>
          <a:stretch/>
        </p:blipFill>
        <p:spPr>
          <a:xfrm>
            <a:off x="1294920" y="1660680"/>
            <a:ext cx="3222000" cy="2696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290" name="Google Shape;897;p121" descr=""/>
          <p:cNvPicPr/>
          <p:nvPr/>
        </p:nvPicPr>
        <p:blipFill>
          <a:blip r:embed="rId3"/>
          <a:stretch/>
        </p:blipFill>
        <p:spPr>
          <a:xfrm>
            <a:off x="470160" y="2573280"/>
            <a:ext cx="4046760" cy="2114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Harjoitus 8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Luodaan yksinkertainen paikkatietoaineisto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Digitoidaan monikulmioita rasteriaineistosta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Luodaan attribuuttitietoja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311760" y="2151000"/>
            <a:ext cx="852012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6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Luento 9: Paikkatietoanalyysit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Luennon sisältö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Analyysien käyttö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Analyysityökalut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Vektoriaineistoille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Rasteriaineistoille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QGISin analyysityökalut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Aineistojen analyysien apuvälineet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Uusien aineistojen luonti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Aineistojen jalostaminen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Rastereille ja vektoreille omansa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8" name="Google Shape;921;p125" descr=""/>
          <p:cNvPicPr/>
          <p:nvPr/>
        </p:nvPicPr>
        <p:blipFill>
          <a:blip r:embed="rId1"/>
          <a:stretch/>
        </p:blipFill>
        <p:spPr>
          <a:xfrm>
            <a:off x="6256800" y="1220040"/>
            <a:ext cx="1652040" cy="142092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299" name="Google Shape;922;p125" descr=""/>
          <p:cNvPicPr/>
          <p:nvPr/>
        </p:nvPicPr>
        <p:blipFill>
          <a:blip r:embed="rId2"/>
          <a:srcRect l="2768" t="3180" r="3336" b="5234"/>
          <a:stretch/>
        </p:blipFill>
        <p:spPr>
          <a:xfrm>
            <a:off x="5077080" y="3147840"/>
            <a:ext cx="1652040" cy="142056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300" name="Google Shape;923;p125" descr=""/>
          <p:cNvPicPr/>
          <p:nvPr/>
        </p:nvPicPr>
        <p:blipFill>
          <a:blip r:embed="rId3"/>
          <a:stretch/>
        </p:blipFill>
        <p:spPr>
          <a:xfrm>
            <a:off x="6983280" y="2843640"/>
            <a:ext cx="1652040" cy="142056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1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Karttaprojektioiden</a:t>
            </a: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 avulla maapallo siirretään kaksiulotteiselle tasolle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1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Koordinaatiston </a:t>
            </a: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avulla kaksiulotteiselle tasolle saadaan mittasuhteet ja sijainnit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1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Datumin </a:t>
            </a: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avulla reaalimaailma kiinnitetään koordinaatistoon ja sille saadaan origo, mittakaava ja orientaatio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1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Koordinaattijärjestelmä </a:t>
            </a: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voidaan nähdä käytännössä yllä mainittujen yhdistelmänä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Koordinaattijärjestelmät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Vektoriaineiston analyysityökalut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Analyysityökalut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Ominaisuustietojen kysely ja laskenta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Geometriset analyysit: keskipiste, etäisyys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Tutkimuksen tueksi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Satunnaispistejoukko tai ruudukko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Satunnaisotos/valinta aineistosta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Valitse sijainnin perusteella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3" name="Google Shape;930;p126" descr=""/>
          <p:cNvPicPr/>
          <p:nvPr/>
        </p:nvPicPr>
        <p:blipFill>
          <a:blip r:embed="rId1"/>
          <a:stretch/>
        </p:blipFill>
        <p:spPr>
          <a:xfrm>
            <a:off x="5825520" y="1394640"/>
            <a:ext cx="1878840" cy="13532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304" name="Google Shape;931;p126" descr=""/>
          <p:cNvPicPr/>
          <p:nvPr/>
        </p:nvPicPr>
        <p:blipFill>
          <a:blip r:embed="rId2"/>
          <a:stretch/>
        </p:blipFill>
        <p:spPr>
          <a:xfrm>
            <a:off x="6575400" y="2919960"/>
            <a:ext cx="1878840" cy="15674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Vektoriaineiston analyysityökalut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Geoprosessointityökalut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Boolean operaatiot ja ”perinteiset paikkatietoanalyysit”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Puskuri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Leikkaus, liitos, dissolve (häivytys), erotus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Geometriatyökalut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Polygonin painopiste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Geometrioiden tarkistus ja yksinkertaistaminen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Delaunay kolmiomittaus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Voronoin monikulmiot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7" name="Google Shape;938;p127" descr=""/>
          <p:cNvPicPr/>
          <p:nvPr/>
        </p:nvPicPr>
        <p:blipFill>
          <a:blip r:embed="rId1"/>
          <a:stretch/>
        </p:blipFill>
        <p:spPr>
          <a:xfrm>
            <a:off x="7629840" y="1020960"/>
            <a:ext cx="1019160" cy="93600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308" name="Google Shape;939;p127" descr=""/>
          <p:cNvPicPr/>
          <p:nvPr/>
        </p:nvPicPr>
        <p:blipFill>
          <a:blip r:embed="rId2"/>
          <a:srcRect l="12677" t="10633" r="11089" b="15652"/>
          <a:stretch/>
        </p:blipFill>
        <p:spPr>
          <a:xfrm>
            <a:off x="6806880" y="2463840"/>
            <a:ext cx="1702440" cy="11552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309" name="Google Shape;940;p127" descr=""/>
          <p:cNvPicPr/>
          <p:nvPr/>
        </p:nvPicPr>
        <p:blipFill>
          <a:blip r:embed="rId3"/>
          <a:stretch/>
        </p:blipFill>
        <p:spPr>
          <a:xfrm>
            <a:off x="6109200" y="3996000"/>
            <a:ext cx="2156760" cy="8024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Vektoriaineiston datan hallinnan työkalut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Projektion määrittäminen ja uudelleenprojisointi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Attribuuttitietojen liittäminen sijainnin perusteella (spatial join)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Vektoriaineistojen jakaminen tai yhdistäminen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2" name="Google Shape;947;p128" descr=""/>
          <p:cNvPicPr/>
          <p:nvPr/>
        </p:nvPicPr>
        <p:blipFill>
          <a:blip r:embed="rId1"/>
          <a:srcRect l="0" t="0" r="1629" b="0"/>
          <a:stretch/>
        </p:blipFill>
        <p:spPr>
          <a:xfrm>
            <a:off x="3533760" y="2571840"/>
            <a:ext cx="2484720" cy="199692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Rasteriaineiston analyysityökalut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301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600" spc="-1" strike="noStrike">
                <a:solidFill>
                  <a:srgbClr val="434662"/>
                </a:solidFill>
                <a:latin typeface="Karla"/>
                <a:ea typeface="Karla"/>
              </a:rPr>
              <a:t>Rasterilaskin (map algebra)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600" spc="-1" strike="noStrike">
                <a:solidFill>
                  <a:srgbClr val="434662"/>
                </a:solidFill>
                <a:latin typeface="Karla"/>
                <a:ea typeface="Karla"/>
              </a:rPr>
              <a:t>Interpolointi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600" spc="-1" strike="noStrike">
                <a:solidFill>
                  <a:srgbClr val="434662"/>
                </a:solidFill>
                <a:latin typeface="Karla"/>
                <a:ea typeface="Karla"/>
              </a:rPr>
              <a:t>Heatmap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600" spc="-1" strike="noStrike">
                <a:solidFill>
                  <a:srgbClr val="434662"/>
                </a:solidFill>
                <a:latin typeface="Karla"/>
                <a:ea typeface="Karla"/>
              </a:rPr>
              <a:t>Maastoanalyysi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600" spc="-1" strike="noStrike">
                <a:solidFill>
                  <a:srgbClr val="434662"/>
                </a:solidFill>
                <a:latin typeface="Karla"/>
                <a:ea typeface="Karla"/>
              </a:rPr>
              <a:t>Spatiaalinen tilastoanalyysit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600" spc="-1" strike="noStrike">
                <a:solidFill>
                  <a:srgbClr val="434662"/>
                </a:solidFill>
                <a:latin typeface="Karla"/>
                <a:ea typeface="Karla"/>
              </a:rPr>
              <a:t>Muunnokset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600" spc="-1" strike="noStrike">
                <a:solidFill>
                  <a:srgbClr val="434662"/>
                </a:solidFill>
                <a:latin typeface="Karla"/>
                <a:ea typeface="Karla"/>
              </a:rPr>
              <a:t>Poiminta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600" spc="-1" strike="noStrike">
                <a:solidFill>
                  <a:srgbClr val="434662"/>
                </a:solidFill>
                <a:latin typeface="Karla"/>
                <a:ea typeface="Karla"/>
              </a:rPr>
              <a:t>Seulaaminen (filtering)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600" spc="-1" strike="noStrike">
                <a:solidFill>
                  <a:srgbClr val="434662"/>
                </a:solidFill>
                <a:latin typeface="Karla"/>
                <a:ea typeface="Karla"/>
              </a:rPr>
              <a:t>Yhdistäminen, pyramidien laskenta…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5" name="Google Shape;954;p129" descr=""/>
          <p:cNvPicPr/>
          <p:nvPr/>
        </p:nvPicPr>
        <p:blipFill>
          <a:blip r:embed="rId1"/>
          <a:stretch/>
        </p:blipFill>
        <p:spPr>
          <a:xfrm>
            <a:off x="4845960" y="2814840"/>
            <a:ext cx="1306800" cy="120240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316" name="Google Shape;955;p129" descr=""/>
          <p:cNvPicPr/>
          <p:nvPr/>
        </p:nvPicPr>
        <p:blipFill>
          <a:blip r:embed="rId2"/>
          <a:stretch/>
        </p:blipFill>
        <p:spPr>
          <a:xfrm>
            <a:off x="6740280" y="2901240"/>
            <a:ext cx="1306800" cy="134676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317" name="Google Shape;956;p129" descr=""/>
          <p:cNvPicPr/>
          <p:nvPr/>
        </p:nvPicPr>
        <p:blipFill>
          <a:blip r:embed="rId3"/>
          <a:stretch/>
        </p:blipFill>
        <p:spPr>
          <a:xfrm>
            <a:off x="5497200" y="1612800"/>
            <a:ext cx="2647080" cy="693000"/>
          </a:xfrm>
          <a:prstGeom prst="rect">
            <a:avLst/>
          </a:prstGeom>
          <a:ln w="9525">
            <a:solidFill>
              <a:srgbClr val="999999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0000"/>
          </a:bodyPr>
          <a:p>
            <a:pPr marL="411480" indent="-3085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Prosessoinnin työkalut (Processing tools)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22960" indent="-28548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GDAL/OGR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22960" indent="-28548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GRASS, SAGA, Orfeo Toolbox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22960" indent="-28548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QGIS muita geoalgoritmeja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22960" indent="-28548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Mallintaminen ja skriptaaminen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11480" indent="-3085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GRASS-työkalut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11480" indent="-3085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PyQGIS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11480" indent="-30852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Lisäosat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22960" indent="-28548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mmqgis, point sampling tool,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22960" indent="-28548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Nearest Neighbour analysis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9" name="Google Shape;962;p130" descr=""/>
          <p:cNvPicPr/>
          <p:nvPr/>
        </p:nvPicPr>
        <p:blipFill>
          <a:blip r:embed="rId1"/>
          <a:stretch/>
        </p:blipFill>
        <p:spPr>
          <a:xfrm>
            <a:off x="5235840" y="1812960"/>
            <a:ext cx="2334240" cy="1517040"/>
          </a:xfrm>
          <a:prstGeom prst="rect">
            <a:avLst/>
          </a:prstGeom>
          <a:ln w="0">
            <a:noFill/>
          </a:ln>
          <a:effectLst>
            <a:outerShdw algn="bl" blurRad="500040" dir="2879388" dist="200100" rotWithShape="0">
              <a:srgbClr val="000000">
                <a:alpha val="8000"/>
              </a:srgbClr>
            </a:outerShdw>
          </a:effectLst>
        </p:spPr>
      </p:pic>
      <p:sp>
        <p:nvSpPr>
          <p:cNvPr id="32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Muita analyysityökaluja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1" name="Google Shape;964;p130" descr=""/>
          <p:cNvPicPr/>
          <p:nvPr/>
        </p:nvPicPr>
        <p:blipFill>
          <a:blip r:embed="rId2"/>
          <a:stretch/>
        </p:blipFill>
        <p:spPr>
          <a:xfrm>
            <a:off x="6371280" y="2865960"/>
            <a:ext cx="2160360" cy="163980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Harjoitus 9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56203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Suoritetaan muutamia vektoriaineistojen paikkatietoanalyysejä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Muokataan tieaineistoa kuntapolygoneja hyödyntäen ja lisätään kuntadatan sisältämää tietoa tieaineistolle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4" name="Google Shape;971;p131" descr=""/>
          <p:cNvPicPr/>
          <p:nvPr/>
        </p:nvPicPr>
        <p:blipFill>
          <a:blip r:embed="rId1"/>
          <a:stretch/>
        </p:blipFill>
        <p:spPr>
          <a:xfrm>
            <a:off x="6597360" y="672120"/>
            <a:ext cx="2049480" cy="3620880"/>
          </a:xfrm>
          <a:prstGeom prst="rect">
            <a:avLst/>
          </a:prstGeom>
          <a:ln w="9525">
            <a:solidFill>
              <a:srgbClr val="999999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311760" y="2151000"/>
            <a:ext cx="852012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6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Luento 10: QGISin lisäosat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Luennon sisältö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QGIS-lisäosat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Tärkeät lisäosat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Muutama esimerkki lisäosien käytöstä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QGISin lisäosat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Lisäosat tuotetaan Python-kielellä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Lisäosia on suhteellisen helppo ottaa käyttöön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Tällä hetkellä QGISissä yli 700 lisäosaa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Tärkeimmät lisäosat on esiasennettu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0" name="Google Shape;989;p134" descr=""/>
          <p:cNvPicPr/>
          <p:nvPr/>
        </p:nvPicPr>
        <p:blipFill>
          <a:blip r:embed="rId1"/>
          <a:stretch/>
        </p:blipFill>
        <p:spPr>
          <a:xfrm>
            <a:off x="5604480" y="2345760"/>
            <a:ext cx="2863440" cy="18140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Hyödyllisiä QGIS-lisäosia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QuickMapServices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Qgis2threejs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Qgis2web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Georeferointi GDAL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Profile Tool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Python-konsoli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Digitransit.fi Geocoder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3" name="Google Shape;996;p135" descr=""/>
          <p:cNvPicPr/>
          <p:nvPr/>
        </p:nvPicPr>
        <p:blipFill>
          <a:blip r:embed="rId1"/>
          <a:stretch/>
        </p:blipFill>
        <p:spPr>
          <a:xfrm>
            <a:off x="4145040" y="2754000"/>
            <a:ext cx="4572720" cy="181440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  <p:pic>
        <p:nvPicPr>
          <p:cNvPr id="334" name="Google Shape;997;p135" descr=""/>
          <p:cNvPicPr/>
          <p:nvPr/>
        </p:nvPicPr>
        <p:blipFill>
          <a:blip r:embed="rId2"/>
          <a:stretch/>
        </p:blipFill>
        <p:spPr>
          <a:xfrm>
            <a:off x="5919120" y="990000"/>
            <a:ext cx="2799000" cy="176364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Koordinaattijärjestelmät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chemeClr val="dk1"/>
                </a:solidFill>
                <a:latin typeface="Karla"/>
                <a:ea typeface="Karla"/>
              </a:rPr>
              <a:t>Koordinaattijärjestelmästä saadaan tulokseksi </a:t>
            </a:r>
            <a:r>
              <a:rPr b="1" lang="fi" sz="1800" spc="-1" strike="noStrike">
                <a:solidFill>
                  <a:schemeClr val="dk1"/>
                </a:solidFill>
                <a:latin typeface="Karla"/>
                <a:ea typeface="Karla"/>
              </a:rPr>
              <a:t>koordinaatteja</a:t>
            </a:r>
            <a:r>
              <a:rPr b="0" lang="fi" sz="1800" spc="-1" strike="noStrike">
                <a:solidFill>
                  <a:schemeClr val="dk1"/>
                </a:solidFill>
                <a:latin typeface="Karla"/>
                <a:ea typeface="Karla"/>
              </a:rPr>
              <a:t>, eli pisteitä koordinaatistossa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chemeClr val="dk1"/>
                </a:solidFill>
                <a:latin typeface="Karla"/>
                <a:ea typeface="Karla"/>
              </a:rPr>
              <a:t>Koordinaatit voidaan järjestelmästä riippuen ilmoittaa metreinä origosta tai leveys- ja pituusasteina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chemeClr val="dk1"/>
                </a:solidFill>
                <a:latin typeface="Karla"/>
                <a:ea typeface="Karla"/>
              </a:rPr>
              <a:t>Koordinaattijärjestelmien terminologiaan voi tutustua tarkemmin  </a:t>
            </a:r>
            <a:r>
              <a:rPr b="0" lang="fi" sz="1800" spc="-1" strike="noStrike" u="sng">
                <a:solidFill>
                  <a:schemeClr val="hlink"/>
                </a:solidFill>
                <a:uFillTx/>
                <a:latin typeface="Karla"/>
                <a:ea typeface="Karla"/>
                <a:hlinkClick r:id="rId1"/>
              </a:rPr>
              <a:t>Geoinformatiikan sanastossa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Harjoitus 10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QuickMapServices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Qgis2threejs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Qgis2web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Prosessointityökalut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/>
          </p:nvPr>
        </p:nvSpPr>
        <p:spPr>
          <a:xfrm>
            <a:off x="720000" y="1152360"/>
            <a:ext cx="52225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Gispon tukipalvelu neljän kuukauden ajan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1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300" spc="-1" strike="noStrike" u="sng">
                <a:solidFill>
                  <a:schemeClr val="hlink"/>
                </a:solidFill>
                <a:uFillTx/>
                <a:latin typeface="Karla"/>
                <a:ea typeface="Karla"/>
                <a:hlinkClick r:id="rId1"/>
              </a:rPr>
              <a:t>tuki@gispo.fi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QGIS user guide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1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300" spc="-1" strike="noStrike" u="sng">
                <a:solidFill>
                  <a:schemeClr val="hlink"/>
                </a:solidFill>
                <a:uFillTx/>
                <a:latin typeface="Karla"/>
                <a:ea typeface="Karla"/>
                <a:hlinkClick r:id="rId2"/>
              </a:rPr>
              <a:t>https://docs.qgis.org/3.16/en/docs/user_manual/index.html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Gispon koulutukset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1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300" spc="-1" strike="noStrike" u="sng">
                <a:solidFill>
                  <a:schemeClr val="hlink"/>
                </a:solidFill>
                <a:uFillTx/>
                <a:latin typeface="Karla"/>
                <a:ea typeface="Karla"/>
                <a:hlinkClick r:id="rId3"/>
              </a:rPr>
              <a:t>https://www.gispo.fi/koulutus/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3660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700" spc="-1" strike="noStrike">
                <a:solidFill>
                  <a:srgbClr val="434662"/>
                </a:solidFill>
                <a:latin typeface="Karla"/>
                <a:ea typeface="Karla"/>
              </a:rPr>
              <a:t>Miten suoriuduimme? Anna meille palautetta!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1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300" spc="-1" strike="noStrike">
                <a:solidFill>
                  <a:srgbClr val="434662"/>
                </a:solidFill>
                <a:latin typeface="Karla"/>
                <a:ea typeface="Karla"/>
              </a:rPr>
              <a:t>Etäkoulutus: </a:t>
            </a:r>
            <a:r>
              <a:rPr b="0" lang="fi" sz="1300" spc="-1" strike="noStrike" u="sng">
                <a:solidFill>
                  <a:schemeClr val="hlink"/>
                </a:solidFill>
                <a:uFillTx/>
                <a:latin typeface="Karla"/>
                <a:ea typeface="Karla"/>
                <a:hlinkClick r:id="rId4"/>
              </a:rPr>
              <a:t>https://forms.gle/dTv4eWfrFDxEd8Ph8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914400" indent="0">
              <a:lnSpc>
                <a:spcPct val="150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Kiitos kurssista!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9" name="Google Shape;1010;p137" descr=""/>
          <p:cNvPicPr/>
          <p:nvPr/>
        </p:nvPicPr>
        <p:blipFill>
          <a:blip r:embed="rId5"/>
          <a:stretch/>
        </p:blipFill>
        <p:spPr>
          <a:xfrm>
            <a:off x="6188760" y="1424880"/>
            <a:ext cx="1014840" cy="1014840"/>
          </a:xfrm>
          <a:prstGeom prst="rect">
            <a:avLst/>
          </a:prstGeom>
          <a:ln w="0">
            <a:noFill/>
          </a:ln>
          <a:effectLst>
            <a:outerShdw algn="bl" blurRad="285840" dir="2399427" dist="142843" rotWithShape="0">
              <a:srgbClr val="434662">
                <a:alpha val="20000"/>
              </a:srgbClr>
            </a:outerShdw>
          </a:effectLst>
        </p:spPr>
      </p:pic>
      <p:pic>
        <p:nvPicPr>
          <p:cNvPr id="340" name="Google Shape;1011;p137" descr=""/>
          <p:cNvPicPr/>
          <p:nvPr/>
        </p:nvPicPr>
        <p:blipFill>
          <a:blip r:embed="rId6"/>
          <a:stretch/>
        </p:blipFill>
        <p:spPr>
          <a:xfrm>
            <a:off x="7203960" y="1017720"/>
            <a:ext cx="1422360" cy="1422360"/>
          </a:xfrm>
          <a:prstGeom prst="rect">
            <a:avLst/>
          </a:prstGeom>
          <a:ln w="0">
            <a:noFill/>
          </a:ln>
          <a:effectLst>
            <a:outerShdw algn="bl" blurRad="285840" dir="2399427" dist="142843" rotWithShape="0">
              <a:srgbClr val="434662">
                <a:alpha val="20000"/>
              </a:srgbClr>
            </a:outerShdw>
          </a:effectLst>
        </p:spPr>
      </p:pic>
      <p:pic>
        <p:nvPicPr>
          <p:cNvPr id="341" name="Google Shape;1012;p137" descr=""/>
          <p:cNvPicPr/>
          <p:nvPr/>
        </p:nvPicPr>
        <p:blipFill>
          <a:blip r:embed="rId7"/>
          <a:stretch/>
        </p:blipFill>
        <p:spPr>
          <a:xfrm>
            <a:off x="6746040" y="2279520"/>
            <a:ext cx="1014840" cy="1014840"/>
          </a:xfrm>
          <a:prstGeom prst="rect">
            <a:avLst/>
          </a:prstGeom>
          <a:ln w="0">
            <a:noFill/>
          </a:ln>
          <a:effectLst>
            <a:outerShdw algn="bl" blurRad="285840" dir="2399427" dist="142843" rotWithShape="0">
              <a:srgbClr val="434662">
                <a:alpha val="20000"/>
              </a:srgbClr>
            </a:outerShdw>
          </a:effectLst>
        </p:spPr>
      </p:pic>
      <p:pic>
        <p:nvPicPr>
          <p:cNvPr id="342" name="Google Shape;1013;p137" descr=""/>
          <p:cNvPicPr/>
          <p:nvPr/>
        </p:nvPicPr>
        <p:blipFill>
          <a:blip r:embed="rId8"/>
          <a:stretch/>
        </p:blipFill>
        <p:spPr>
          <a:xfrm>
            <a:off x="7894440" y="2512440"/>
            <a:ext cx="781920" cy="781920"/>
          </a:xfrm>
          <a:prstGeom prst="rect">
            <a:avLst/>
          </a:prstGeom>
          <a:ln w="0">
            <a:noFill/>
          </a:ln>
          <a:effectLst>
            <a:outerShdw algn="bl" blurRad="285840" dir="2399427" dist="142843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/>
          </p:nvPr>
        </p:nvSpPr>
        <p:spPr>
          <a:xfrm>
            <a:off x="720000" y="2571840"/>
            <a:ext cx="8111880" cy="1996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2000"/>
          </a:bodyPr>
          <a:p>
            <a:pPr marL="405000" indent="-2962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Koordinaattijärjestelmätieto voi olla eri tiedostossa kuin geometriat/rasterit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05000" indent="-2962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chemeClr val="dk1"/>
                </a:solidFill>
                <a:latin typeface="Karla"/>
                <a:ea typeface="Karla"/>
              </a:rPr>
              <a:t>Jos koordinaattijärjestelmän määritys puuttuu…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10000" indent="-275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… </a:t>
            </a: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etsi tietoa aineiston metatiedoista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10000" indent="-275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… </a:t>
            </a: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kysy asiasta aineiston tuottajalta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10000" indent="-27504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… </a:t>
            </a: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tee valistunut arvaus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05000" indent="-2962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Koordinaattijärjestelmä saattaa olla myös väärin määritelty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Koordinaattijärjestelmät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Google Shape;479;p66"/>
          <p:cNvSpPr/>
          <p:nvPr/>
        </p:nvSpPr>
        <p:spPr>
          <a:xfrm>
            <a:off x="1508040" y="1248840"/>
            <a:ext cx="6536160" cy="1005120"/>
          </a:xfrm>
          <a:prstGeom prst="rect">
            <a:avLst/>
          </a:prstGeom>
          <a:solidFill>
            <a:srgbClr val="434662"/>
          </a:solidFill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ctr">
            <a:spAutoFit/>
          </a:bodyPr>
          <a:p>
            <a:pPr algn="ctr">
              <a:lnSpc>
                <a:spcPct val="150000"/>
              </a:lnSpc>
              <a:tabLst>
                <a:tab algn="l" pos="0"/>
              </a:tabLst>
            </a:pPr>
            <a:r>
              <a:rPr b="1" lang="fi" sz="1800" spc="-1" strike="noStrike">
                <a:solidFill>
                  <a:srgbClr val="ffe1cd"/>
                </a:solidFill>
                <a:latin typeface="Karla"/>
                <a:ea typeface="Karla"/>
              </a:rPr>
              <a:t>Paikkatietoaineistolla kuuluu aina olla määriteltynä koordinaattijärjestelmä!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Tasokoordinaattijärjestelmät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Esimerkiksi ETRS89-TM35FIN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Etäisyys metreinä origosta (x, y)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Maantieteelliset koordinaattijärjestelmät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Esimerkiksi WGS84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Leveys- ja pituusasteina (N, E)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Koordinaattijärjestelmät on kiinnitetty mannerlaattoihin, laattatektoniikasta johtuen vääristymiä syntyy koko ajan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Koordinaattijärjestelmät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1" name="Google Shape;486;p67" descr=""/>
          <p:cNvPicPr/>
          <p:nvPr/>
        </p:nvPicPr>
        <p:blipFill>
          <a:blip r:embed="rId1"/>
          <a:stretch/>
        </p:blipFill>
        <p:spPr>
          <a:xfrm>
            <a:off x="6121080" y="1108080"/>
            <a:ext cx="1359000" cy="1359000"/>
          </a:xfrm>
          <a:prstGeom prst="rect">
            <a:avLst/>
          </a:prstGeom>
          <a:ln w="0">
            <a:noFill/>
          </a:ln>
        </p:spPr>
      </p:pic>
      <p:pic>
        <p:nvPicPr>
          <p:cNvPr id="232" name="Google Shape;487;p67" descr=""/>
          <p:cNvPicPr/>
          <p:nvPr/>
        </p:nvPicPr>
        <p:blipFill>
          <a:blip r:embed="rId2"/>
          <a:stretch/>
        </p:blipFill>
        <p:spPr>
          <a:xfrm>
            <a:off x="7296480" y="2159640"/>
            <a:ext cx="1424520" cy="1401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Suomen tasokoordinaattijärjestelmät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ETRS-TM35FIN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Suomen valtakunnallinen koordinaattijärjestelmä vuodesta 2010 alkaen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ETRS89:n (Euroopan laajuisen koordinaattijärjestelmän) suomalainen realisaatio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Keskimeridiaani on 27° pituusaste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1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ETRS</a:t>
            </a: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 = EUREF-FIN geodeettinen datumi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1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TM </a:t>
            </a: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= Transverse Mercator -karttaprojektio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1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35 </a:t>
            </a: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= UTM-projektiokaistan numero (35. projektiokaista)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1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FIN</a:t>
            </a: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 = leveys poikkeaa UTM:n 6° projektiokaistan leveydestä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ETRS-GKn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Perustuu Gauss-Krügerin karttaprojektioon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Käytetään tarkemmissa mittauksissa (esim. monet kaupungit ja kunnat)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Keskimeridiaani tasapituusasteissa (19° - 31°)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Projektiokaistan leveys on 1°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1" lang="fi" sz="1400" spc="-1" strike="noStrike">
                <a:solidFill>
                  <a:schemeClr val="dk1"/>
                </a:solidFill>
                <a:latin typeface="Karla"/>
                <a:ea typeface="Karla"/>
              </a:rPr>
              <a:t>ETRS</a:t>
            </a:r>
            <a:r>
              <a:rPr b="0" lang="fi" sz="1400" spc="-1" strike="noStrike">
                <a:solidFill>
                  <a:schemeClr val="dk1"/>
                </a:solidFill>
                <a:latin typeface="Karla"/>
                <a:ea typeface="Karla"/>
              </a:rPr>
              <a:t> = EUREF-FIN geodeettinen datumi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1" lang="fi" sz="1400" spc="-1" strike="noStrike">
                <a:solidFill>
                  <a:schemeClr val="dk1"/>
                </a:solidFill>
                <a:latin typeface="Karla"/>
                <a:ea typeface="Karla"/>
              </a:rPr>
              <a:t>GK </a:t>
            </a:r>
            <a:r>
              <a:rPr b="0" lang="fi" sz="1400" spc="-1" strike="noStrike">
                <a:solidFill>
                  <a:schemeClr val="dk1"/>
                </a:solidFill>
                <a:latin typeface="Karla"/>
                <a:ea typeface="Karla"/>
              </a:rPr>
              <a:t>= Gauss-Krüger-karttaprojektio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1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n = </a:t>
            </a: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keskimeridiaani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Suomen tasokoordinaattijärjestelmät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7" name="Google Shape;500;p69" descr=""/>
          <p:cNvPicPr/>
          <p:nvPr/>
        </p:nvPicPr>
        <p:blipFill>
          <a:blip r:embed="rId1"/>
          <a:srcRect l="5523" t="0" r="0" b="771"/>
          <a:stretch/>
        </p:blipFill>
        <p:spPr>
          <a:xfrm>
            <a:off x="6817680" y="2475360"/>
            <a:ext cx="1508040" cy="2225520"/>
          </a:xfrm>
          <a:prstGeom prst="rect">
            <a:avLst/>
          </a:prstGeom>
          <a:ln w="0">
            <a:noFill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/>
          </p:nvPr>
        </p:nvSpPr>
        <p:spPr>
          <a:xfrm>
            <a:off x="720000" y="1152360"/>
            <a:ext cx="811188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50000"/>
              </a:lnSpc>
              <a:buClr>
                <a:srgbClr val="434662"/>
              </a:buClr>
              <a:buFont typeface="Karla"/>
              <a:buChar char="●"/>
            </a:pPr>
            <a:r>
              <a:rPr b="0" lang="fi" sz="1800" spc="-1" strike="noStrike">
                <a:solidFill>
                  <a:srgbClr val="434662"/>
                </a:solidFill>
                <a:latin typeface="Karla"/>
                <a:ea typeface="Karla"/>
              </a:rPr>
              <a:t>KKJ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Käytettiin vuoteen 2010 asti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Karttaprojektiokaistat joiden leveys 3°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Gauss-Krüger karttaprojektio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6 kaistaa (KKJ0, KKJ1, …, KKJ5)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YKJ (yhtenäiskoordinaatisto) on sama kuin KKJ3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0" lang="fi" sz="1400" spc="-1" strike="noStrike">
                <a:solidFill>
                  <a:srgbClr val="434662"/>
                </a:solidFill>
                <a:latin typeface="Karla"/>
                <a:ea typeface="Karla"/>
              </a:rPr>
              <a:t>Perustuu KKJ-datumiin, joka on lähtökohtaisesti deformoitunut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520">
              <a:lnSpc>
                <a:spcPct val="150000"/>
              </a:lnSpc>
              <a:buClr>
                <a:srgbClr val="434662"/>
              </a:buClr>
              <a:buFont typeface="Karla"/>
              <a:buChar char="○"/>
            </a:pPr>
            <a:r>
              <a:rPr b="1" lang="fi" sz="1400" spc="-1" strike="noStrike">
                <a:solidFill>
                  <a:schemeClr val="dk1"/>
                </a:solidFill>
                <a:latin typeface="Karla"/>
                <a:ea typeface="Karla"/>
              </a:rPr>
              <a:t>KKJ </a:t>
            </a:r>
            <a:r>
              <a:rPr b="0" lang="fi" sz="1400" spc="-1" strike="noStrike">
                <a:solidFill>
                  <a:schemeClr val="dk1"/>
                </a:solidFill>
                <a:latin typeface="Karla"/>
                <a:ea typeface="Karla"/>
              </a:rPr>
              <a:t>= Kartastokoordinaattijärjestelmä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81118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800" spc="-1" strike="noStrike">
                <a:solidFill>
                  <a:srgbClr val="434662"/>
                </a:solidFill>
                <a:latin typeface="Inter ExtraBold"/>
                <a:ea typeface="Inter ExtraBold"/>
              </a:rPr>
              <a:t>Suomen vanhoja koordinaattijärjestelmiä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0" name="Google Shape;507;p70" descr=""/>
          <p:cNvPicPr/>
          <p:nvPr/>
        </p:nvPicPr>
        <p:blipFill>
          <a:blip r:embed="rId1"/>
          <a:stretch/>
        </p:blipFill>
        <p:spPr>
          <a:xfrm>
            <a:off x="7125840" y="2185920"/>
            <a:ext cx="1339920" cy="2243160"/>
          </a:xfrm>
          <a:prstGeom prst="rect">
            <a:avLst/>
          </a:prstGeom>
          <a:ln w="9525">
            <a:solidFill>
              <a:srgbClr val="999999"/>
            </a:solidFill>
            <a:round/>
          </a:ln>
          <a:effectLst>
            <a:outerShdw algn="bl" blurRad="285840" dir="2396646" dist="95321" rotWithShape="0">
              <a:srgbClr val="434662">
                <a:alpha val="2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34662"/>
      </a:dk1>
      <a:lt1>
        <a:srgbClr val="ffffff"/>
      </a:lt1>
      <a:dk2>
        <a:srgbClr val="434662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7a3884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434662"/>
      </a:dk1>
      <a:lt1>
        <a:srgbClr val="ffffff"/>
      </a:lt1>
      <a:dk2>
        <a:srgbClr val="434662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7a3884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434662"/>
      </a:dk1>
      <a:lt1>
        <a:srgbClr val="ffffff"/>
      </a:lt1>
      <a:dk2>
        <a:srgbClr val="434662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7a3884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Simple Light">
  <a:themeElements>
    <a:clrScheme name="Simple Light">
      <a:dk1>
        <a:srgbClr val="434662"/>
      </a:dk1>
      <a:lt1>
        <a:srgbClr val="ffffff"/>
      </a:lt1>
      <a:dk2>
        <a:srgbClr val="434662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7a3884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Simple Light">
  <a:themeElements>
    <a:clrScheme name="Simple Light">
      <a:dk1>
        <a:srgbClr val="434662"/>
      </a:dk1>
      <a:lt1>
        <a:srgbClr val="ffffff"/>
      </a:lt1>
      <a:dk2>
        <a:srgbClr val="434662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7a3884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34662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7a3884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LibreOffice/7.4.3.2$Windows_X86_64 LibreOffice_project/1048a8393ae2eeec98dff31b5c133c5f1d08b890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2023-02-01T13:14:26Z</dcterms:modified>
  <cp:revision>1</cp:revision>
  <dc:subject/>
  <dc:title/>
</cp:coreProperties>
</file>